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33" r:id="rId2"/>
  </p:sldMasterIdLst>
  <p:notesMasterIdLst>
    <p:notesMasterId r:id="rId43"/>
  </p:notesMasterIdLst>
  <p:handoutMasterIdLst>
    <p:handoutMasterId r:id="rId44"/>
  </p:handoutMasterIdLst>
  <p:sldIdLst>
    <p:sldId id="319" r:id="rId3"/>
    <p:sldId id="312" r:id="rId4"/>
    <p:sldId id="308" r:id="rId5"/>
    <p:sldId id="1336" r:id="rId6"/>
    <p:sldId id="1436" r:id="rId7"/>
    <p:sldId id="1437" r:id="rId8"/>
    <p:sldId id="1438" r:id="rId9"/>
    <p:sldId id="1439" r:id="rId10"/>
    <p:sldId id="1441" r:id="rId11"/>
    <p:sldId id="1440" r:id="rId12"/>
    <p:sldId id="1448" r:id="rId13"/>
    <p:sldId id="1442" r:id="rId14"/>
    <p:sldId id="1443" r:id="rId15"/>
    <p:sldId id="1444" r:id="rId16"/>
    <p:sldId id="1445" r:id="rId17"/>
    <p:sldId id="1450" r:id="rId18"/>
    <p:sldId id="1451" r:id="rId19"/>
    <p:sldId id="1452" r:id="rId20"/>
    <p:sldId id="1466" r:id="rId21"/>
    <p:sldId id="1429" r:id="rId22"/>
    <p:sldId id="1453" r:id="rId23"/>
    <p:sldId id="1251" r:id="rId24"/>
    <p:sldId id="1455" r:id="rId25"/>
    <p:sldId id="1463" r:id="rId26"/>
    <p:sldId id="1464" r:id="rId27"/>
    <p:sldId id="1421" r:id="rId28"/>
    <p:sldId id="1468" r:id="rId29"/>
    <p:sldId id="1469" r:id="rId30"/>
    <p:sldId id="1359" r:id="rId31"/>
    <p:sldId id="1470" r:id="rId32"/>
    <p:sldId id="1471" r:id="rId33"/>
    <p:sldId id="1472" r:id="rId34"/>
    <p:sldId id="1473" r:id="rId35"/>
    <p:sldId id="1474" r:id="rId36"/>
    <p:sldId id="1475" r:id="rId37"/>
    <p:sldId id="1476" r:id="rId38"/>
    <p:sldId id="1485" r:id="rId39"/>
    <p:sldId id="1477" r:id="rId40"/>
    <p:sldId id="1478" r:id="rId41"/>
    <p:sldId id="1420" r:id="rId42"/>
  </p:sldIdLst>
  <p:sldSz cx="9144000" cy="6858000" type="screen4x3"/>
  <p:notesSz cx="6858000" cy="9144000"/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6" d="100"/>
          <a:sy n="56" d="100"/>
        </p:scale>
        <p:origin x="74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AB019B4-9B84-4AC7-9BBF-B7365C5D1CDB}"/>
              </a:ext>
            </a:extLst>
          </p:cNvPr>
          <p:cNvGrpSpPr/>
          <p:nvPr userDrawn="1"/>
        </p:nvGrpSpPr>
        <p:grpSpPr>
          <a:xfrm>
            <a:off x="168959" y="115629"/>
            <a:ext cx="5364082" cy="843617"/>
            <a:chOff x="168959" y="115629"/>
            <a:chExt cx="5364082" cy="84361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B4BC6F1-634F-4C96-84AE-F4AAC3A996C8}"/>
                </a:ext>
              </a:extLst>
            </p:cNvPr>
            <p:cNvSpPr/>
            <p:nvPr userDrawn="1"/>
          </p:nvSpPr>
          <p:spPr>
            <a:xfrm>
              <a:off x="731727" y="183495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7279C6B-00A5-4816-9E5B-9819A8F5A6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8959" y="11562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9E8EC2F-ECDC-4BA7-98FA-34D7EEA31487}"/>
              </a:ext>
            </a:extLst>
          </p:cNvPr>
          <p:cNvGrpSpPr/>
          <p:nvPr userDrawn="1"/>
        </p:nvGrpSpPr>
        <p:grpSpPr>
          <a:xfrm>
            <a:off x="3549834" y="98789"/>
            <a:ext cx="5495481" cy="856025"/>
            <a:chOff x="3549834" y="98789"/>
            <a:chExt cx="5495481" cy="85602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E6E0A87-5289-4DDB-848E-DB02FD550D24}"/>
                </a:ext>
              </a:extLst>
            </p:cNvPr>
            <p:cNvSpPr/>
            <p:nvPr userDrawn="1"/>
          </p:nvSpPr>
          <p:spPr>
            <a:xfrm>
              <a:off x="3549834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5D1A09F-6778-4508-8861-DCEB6EA53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42175" y="9878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61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54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92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690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51596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64500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图与网络模型及方法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1586669" y="-2421"/>
            <a:ext cx="509912" cy="491951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1786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数学模型方法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1899573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2910356" y="66385"/>
            <a:ext cx="6129314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1.2MATLAB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入门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9510CF-9451-42A9-B1CC-E29E0965E551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3497F71-7A1F-442F-A998-7A6F5E0FBF1C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68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>
          <p15:clr>
            <a:srgbClr val="F26B43"/>
          </p15:clr>
        </p15:guide>
        <p15:guide id="2" pos="2880">
          <p15:clr>
            <a:srgbClr val="F26B43"/>
          </p15:clr>
        </p15:guide>
        <p15:guide id="3" pos="311">
          <p15:clr>
            <a:srgbClr val="F26B43"/>
          </p15:clr>
        </p15:guide>
        <p15:guide id="4" pos="5449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3929">
          <p15:clr>
            <a:srgbClr val="F26B43"/>
          </p15:clr>
        </p15:guide>
        <p15:guide id="8" orient="horz" pos="4020">
          <p15:clr>
            <a:srgbClr val="F26B43"/>
          </p15:clr>
        </p15:guide>
        <p15:guide id="9" pos="2030">
          <p15:clr>
            <a:srgbClr val="F26B43"/>
          </p15:clr>
        </p15:guide>
        <p15:guide id="10" pos="3731">
          <p15:clr>
            <a:srgbClr val="F26B43"/>
          </p15:clr>
        </p15:guide>
        <p15:guide id="11" pos="380">
          <p15:clr>
            <a:srgbClr val="F26B43"/>
          </p15:clr>
        </p15:guide>
        <p15:guide id="12" pos="53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9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1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3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Word_Document17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6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4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9.docx"/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Word_Document28.docx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7.docx"/><Relationship Id="rId9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4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36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2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44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46.docx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49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4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212833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685637" y="2401731"/>
            <a:ext cx="4801280" cy="2400641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4.6</a:t>
            </a: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网络最大流问题</a:t>
            </a:r>
            <a:endParaRPr lang="en-US" altLang="zh-CN" sz="40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spcBef>
                <a:spcPts val="1200"/>
              </a:spcBef>
            </a:pPr>
            <a:r>
              <a:rPr lang="en-US" altLang="zh-CN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4.7MATLAB</a:t>
            </a: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</a:t>
            </a:r>
            <a:endParaRPr lang="en-US" altLang="zh-CN" sz="40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图论工具箱及其应用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872146"/>
              </p:ext>
            </p:extLst>
          </p:nvPr>
        </p:nvGraphicFramePr>
        <p:xfrm>
          <a:off x="523875" y="809625"/>
          <a:ext cx="8185150" cy="310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26379" imgH="3154237" progId="Word.Document.12">
                  <p:embed/>
                </p:oleObj>
              </mc:Choice>
              <mc:Fallback>
                <p:oleObj name="Document" r:id="rId2" imgW="8326379" imgH="31542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185150" cy="310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660593"/>
              </p:ext>
            </p:extLst>
          </p:nvPr>
        </p:nvGraphicFramePr>
        <p:xfrm>
          <a:off x="523875" y="2713038"/>
          <a:ext cx="7989888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673704" progId="Word.Document.12">
                  <p:embed/>
                </p:oleObj>
              </mc:Choice>
              <mc:Fallback>
                <p:oleObj name="Document" r:id="rId4" imgW="8137732" imgH="367370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2713038"/>
                        <a:ext cx="7989888" cy="361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57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寻求最大流的标号法（</a:t>
            </a:r>
            <a:r>
              <a:rPr lang="en-US" altLang="zh-CN" sz="3600" b="1" dirty="0">
                <a:solidFill>
                  <a:srgbClr val="0293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zh-CN" altLang="zh-CN" sz="3600" b="1" dirty="0">
                <a:solidFill>
                  <a:srgbClr val="0293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3600" b="1" dirty="0">
                <a:solidFill>
                  <a:srgbClr val="0293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Fulkerson</a:t>
            </a:r>
            <a:r>
              <a:rPr lang="zh-CN" altLang="zh-CN" sz="3600" b="1" dirty="0">
                <a:solidFill>
                  <a:srgbClr val="0293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3600" b="1" dirty="0">
              <a:solidFill>
                <a:srgbClr val="0293B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86C98E98-AA38-4F42-899E-C7893E263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907559"/>
              </p:ext>
            </p:extLst>
          </p:nvPr>
        </p:nvGraphicFramePr>
        <p:xfrm>
          <a:off x="314325" y="1544638"/>
          <a:ext cx="8005763" cy="25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53632" imgH="2817073" progId="Word.Document.8">
                  <p:embed/>
                </p:oleObj>
              </mc:Choice>
              <mc:Fallback>
                <p:oleObj name="Document" r:id="rId2" imgW="8653632" imgH="2817073" progId="Word.Document.8">
                  <p:embed/>
                  <p:pic>
                    <p:nvPicPr>
                      <p:cNvPr id="15362" name="Object 3">
                        <a:extLst>
                          <a:ext uri="{FF2B5EF4-FFF2-40B4-BE49-F238E27FC236}">
                            <a16:creationId xmlns:a16="http://schemas.microsoft.com/office/drawing/2014/main" id="{0A4D14BE-6115-43A7-8140-A66613DA61F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1544638"/>
                        <a:ext cx="8005763" cy="259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3">
            <a:extLst>
              <a:ext uri="{FF2B5EF4-FFF2-40B4-BE49-F238E27FC236}">
                <a16:creationId xmlns:a16="http://schemas.microsoft.com/office/drawing/2014/main" id="{9D8795A3-6093-4483-808B-A9E50D23E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588" y="2739806"/>
            <a:ext cx="41625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寻找可增广链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6EDCCD4-57D1-4059-8013-0E8E4D52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588" y="3402803"/>
            <a:ext cx="41625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增大可行流流量</a:t>
            </a:r>
          </a:p>
        </p:txBody>
      </p:sp>
    </p:spTree>
    <p:extLst>
      <p:ext uri="{BB962C8B-B14F-4D97-AF65-F5344CB8AC3E}">
        <p14:creationId xmlns:p14="http://schemas.microsoft.com/office/powerpoint/2010/main" val="152528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507441"/>
              </p:ext>
            </p:extLst>
          </p:nvPr>
        </p:nvGraphicFramePr>
        <p:xfrm>
          <a:off x="549657" y="741690"/>
          <a:ext cx="8078788" cy="380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2335" imgH="3870619" progId="Word.Document.12">
                  <p:embed/>
                </p:oleObj>
              </mc:Choice>
              <mc:Fallback>
                <p:oleObj name="Document" r:id="rId2" imgW="8222335" imgH="38706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9657" y="741690"/>
                        <a:ext cx="8078788" cy="380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291249"/>
              </p:ext>
            </p:extLst>
          </p:nvPr>
        </p:nvGraphicFramePr>
        <p:xfrm>
          <a:off x="515554" y="4331739"/>
          <a:ext cx="8112891" cy="2907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12891" imgH="2907644" progId="Word.Document.12">
                  <p:embed/>
                </p:oleObj>
              </mc:Choice>
              <mc:Fallback>
                <p:oleObj name="Document" r:id="rId4" imgW="8112891" imgH="29076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5554" y="4331739"/>
                        <a:ext cx="8112891" cy="2907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8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248759"/>
              </p:ext>
            </p:extLst>
          </p:nvPr>
        </p:nvGraphicFramePr>
        <p:xfrm>
          <a:off x="523874" y="809625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4" y="809625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395353"/>
              </p:ext>
            </p:extLst>
          </p:nvPr>
        </p:nvGraphicFramePr>
        <p:xfrm>
          <a:off x="523874" y="2951897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4" y="2951897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724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626201"/>
              </p:ext>
            </p:extLst>
          </p:nvPr>
        </p:nvGraphicFramePr>
        <p:xfrm>
          <a:off x="523874" y="809625"/>
          <a:ext cx="8137732" cy="392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925697" progId="Word.Document.12">
                  <p:embed/>
                </p:oleObj>
              </mc:Choice>
              <mc:Fallback>
                <p:oleObj name="Document" r:id="rId2" imgW="8137732" imgH="3925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4" y="809625"/>
                        <a:ext cx="8137732" cy="392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9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732178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709998"/>
              </p:ext>
            </p:extLst>
          </p:nvPr>
        </p:nvGraphicFramePr>
        <p:xfrm>
          <a:off x="884291" y="2023268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4291" y="2023268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E366D53-4899-49D1-AE0B-C6F2AC9EA7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53420"/>
              </p:ext>
            </p:extLst>
          </p:nvPr>
        </p:nvGraphicFramePr>
        <p:xfrm>
          <a:off x="884238" y="3417888"/>
          <a:ext cx="7840662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4238" y="3417888"/>
                        <a:ext cx="7840662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31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365263"/>
              </p:ext>
            </p:extLst>
          </p:nvPr>
        </p:nvGraphicFramePr>
        <p:xfrm>
          <a:off x="260206" y="1752253"/>
          <a:ext cx="8020050" cy="379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998775" progId="Word.Document.12">
                  <p:embed/>
                </p:oleObj>
              </mc:Choice>
              <mc:Fallback>
                <p:oleObj name="Document" r:id="rId2" imgW="8167613" imgH="399877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0206" y="1752253"/>
                        <a:ext cx="8020050" cy="3792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用</a:t>
            </a:r>
            <a:r>
              <a:rPr lang="en-US" altLang="zh-CN" sz="3600" b="1" dirty="0">
                <a:solidFill>
                  <a:srgbClr val="0293B8"/>
                </a:solidFill>
              </a:rPr>
              <a:t>MATLAB</a:t>
            </a:r>
            <a:r>
              <a:rPr lang="zh-CN" altLang="en-US" sz="3600" b="1" dirty="0">
                <a:solidFill>
                  <a:srgbClr val="0293B8"/>
                </a:solidFill>
              </a:rPr>
              <a:t>求网络最大流</a:t>
            </a:r>
          </a:p>
        </p:txBody>
      </p:sp>
    </p:spTree>
    <p:extLst>
      <p:ext uri="{BB962C8B-B14F-4D97-AF65-F5344CB8AC3E}">
        <p14:creationId xmlns:p14="http://schemas.microsoft.com/office/powerpoint/2010/main" val="291949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925927"/>
              </p:ext>
            </p:extLst>
          </p:nvPr>
        </p:nvGraphicFramePr>
        <p:xfrm>
          <a:off x="495300" y="869950"/>
          <a:ext cx="8167613" cy="1706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8167613" cy="1706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662940" y="1815822"/>
            <a:ext cx="7985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a = zeros(8); a(1,[2:4])=[6,4,5]; </a:t>
            </a:r>
            <a:endParaRPr lang="zh-CN" altLang="zh-CN" sz="2800" dirty="0"/>
          </a:p>
          <a:p>
            <a:r>
              <a:rPr lang="en-US" altLang="zh-CN" sz="2800" b="1" dirty="0"/>
              <a:t>a(2,[3,5,6])=[3,9,9]; a(3,[4:7])=[5,6,7,3];</a:t>
            </a:r>
            <a:endParaRPr lang="zh-CN" altLang="zh-CN" sz="2800" dirty="0"/>
          </a:p>
          <a:p>
            <a:r>
              <a:rPr lang="en-US" altLang="zh-CN" sz="2800" b="1" dirty="0"/>
              <a:t>a(4,[3,7])=[2,5]; a(5,8)=12;</a:t>
            </a:r>
            <a:endParaRPr lang="zh-CN" altLang="zh-CN" sz="2800" dirty="0"/>
          </a:p>
          <a:p>
            <a:r>
              <a:rPr lang="en-US" altLang="zh-CN" sz="2800" b="1" dirty="0"/>
              <a:t>a(6,[5,8])=[8,10]; a(7,[6,8])=[4,15];</a:t>
            </a:r>
            <a:endParaRPr lang="zh-CN" altLang="zh-CN" sz="2800" dirty="0"/>
          </a:p>
          <a:p>
            <a:r>
              <a:rPr lang="en-US" altLang="zh-CN" sz="2800" b="1" dirty="0"/>
              <a:t>G = digraph(a); H=plot(G,'</a:t>
            </a:r>
            <a:r>
              <a:rPr lang="en-US" altLang="zh-CN" sz="2800" b="1" dirty="0" err="1"/>
              <a:t>EdgeLabel</a:t>
            </a:r>
            <a:r>
              <a:rPr lang="en-US" altLang="zh-CN" sz="2800" b="1" dirty="0"/>
              <a:t>',</a:t>
            </a:r>
            <a:r>
              <a:rPr lang="en-US" altLang="zh-CN" sz="2800" b="1" dirty="0" err="1"/>
              <a:t>G.Edges.Weight</a:t>
            </a:r>
            <a:r>
              <a:rPr lang="en-US" altLang="zh-CN" sz="2800" b="1" dirty="0"/>
              <a:t>);</a:t>
            </a:r>
            <a:endParaRPr lang="zh-CN" altLang="zh-CN" sz="2800" dirty="0"/>
          </a:p>
          <a:p>
            <a:r>
              <a:rPr lang="en-US" altLang="zh-CN" sz="2800" b="1" dirty="0"/>
              <a:t>[M,F]=maxflow(G,1,8)  %</a:t>
            </a:r>
            <a:r>
              <a:rPr lang="zh-CN" altLang="zh-CN" sz="2800" b="1" dirty="0"/>
              <a:t>求有向图的最大流</a:t>
            </a:r>
            <a:endParaRPr lang="zh-CN" altLang="zh-CN" sz="2800" dirty="0"/>
          </a:p>
          <a:p>
            <a:r>
              <a:rPr lang="en-US" altLang="zh-CN" sz="2800" b="1" dirty="0" err="1"/>
              <a:t>F.Edges</a:t>
            </a:r>
            <a:r>
              <a:rPr lang="en-US" altLang="zh-CN" sz="2800" b="1" dirty="0"/>
              <a:t>, highlight(H,F) %</a:t>
            </a:r>
            <a:r>
              <a:rPr lang="zh-CN" altLang="zh-CN" sz="2800" b="1" dirty="0"/>
              <a:t>显示最大流并画出最大流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101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615119"/>
              </p:ext>
            </p:extLst>
          </p:nvPr>
        </p:nvGraphicFramePr>
        <p:xfrm>
          <a:off x="0" y="601586"/>
          <a:ext cx="8018463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601586"/>
                        <a:ext cx="8018463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9442" y="1317058"/>
            <a:ext cx="79857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/>
              <a:t>clc</a:t>
            </a:r>
            <a:r>
              <a:rPr lang="en-US" altLang="zh-CN" sz="2200" b="1" dirty="0"/>
              <a:t>, clear, close all</a:t>
            </a:r>
            <a:endParaRPr lang="zh-CN" altLang="zh-CN" sz="2200" dirty="0"/>
          </a:p>
          <a:p>
            <a:r>
              <a:rPr lang="en-US" altLang="zh-CN" sz="2200" b="1" dirty="0"/>
              <a:t>a = zeros(8); a(1,[2:4])=[6,4,5]; </a:t>
            </a:r>
            <a:endParaRPr lang="zh-CN" altLang="zh-CN" sz="2200" dirty="0"/>
          </a:p>
          <a:p>
            <a:r>
              <a:rPr lang="en-US" altLang="zh-CN" sz="2200" b="1" dirty="0"/>
              <a:t>a(2,[3,5,6])=[3,9,9]; a(3,[4:7])=[5,6,7,3];</a:t>
            </a:r>
            <a:endParaRPr lang="zh-CN" altLang="zh-CN" sz="2200" dirty="0"/>
          </a:p>
          <a:p>
            <a:r>
              <a:rPr lang="en-US" altLang="zh-CN" sz="2200" b="1" dirty="0"/>
              <a:t>a(4,[3,7])=[2,5]; a(5,8)=12;</a:t>
            </a:r>
            <a:endParaRPr lang="zh-CN" altLang="zh-CN" sz="2200" dirty="0"/>
          </a:p>
          <a:p>
            <a:r>
              <a:rPr lang="en-US" altLang="zh-CN" sz="2200" b="1" dirty="0"/>
              <a:t>a(6,[5,8])=[8,10]; a(7,[6,8])=[4,15];</a:t>
            </a:r>
            <a:endParaRPr lang="zh-CN" altLang="zh-CN" sz="2200" dirty="0"/>
          </a:p>
          <a:p>
            <a:r>
              <a:rPr lang="en-US" altLang="zh-CN" sz="2200" b="1" dirty="0"/>
              <a:t>prob = </a:t>
            </a:r>
            <a:r>
              <a:rPr lang="en-US" altLang="zh-CN" sz="2200" b="1" dirty="0" err="1"/>
              <a:t>optimproblem</a:t>
            </a:r>
            <a:r>
              <a:rPr lang="en-US" altLang="zh-CN" sz="2200" b="1" dirty="0"/>
              <a:t>('</a:t>
            </a:r>
            <a:r>
              <a:rPr lang="en-US" altLang="zh-CN" sz="2200" b="1" dirty="0" err="1"/>
              <a:t>ObjectiveSense</a:t>
            </a:r>
            <a:r>
              <a:rPr lang="en-US" altLang="zh-CN" sz="2200" b="1" dirty="0"/>
              <a:t>','max');</a:t>
            </a:r>
            <a:endParaRPr lang="zh-CN" altLang="zh-CN" sz="2200" dirty="0"/>
          </a:p>
          <a:p>
            <a:r>
              <a:rPr lang="en-US" altLang="zh-CN" sz="2200" b="1" dirty="0"/>
              <a:t>f = </a:t>
            </a:r>
            <a:r>
              <a:rPr lang="en-US" altLang="zh-CN" sz="2200" b="1" dirty="0" err="1"/>
              <a:t>optimvar</a:t>
            </a:r>
            <a:r>
              <a:rPr lang="en-US" altLang="zh-CN" sz="2200" b="1" dirty="0"/>
              <a:t>('f',8,8,'LowerBound',0);</a:t>
            </a:r>
            <a:endParaRPr lang="zh-CN" altLang="zh-CN" sz="2200" dirty="0"/>
          </a:p>
          <a:p>
            <a:r>
              <a:rPr lang="en-US" altLang="zh-CN" sz="2200" b="1" dirty="0"/>
              <a:t>v = </a:t>
            </a:r>
            <a:r>
              <a:rPr lang="en-US" altLang="zh-CN" sz="2200" b="1" dirty="0" err="1"/>
              <a:t>optimvar</a:t>
            </a:r>
            <a:r>
              <a:rPr lang="en-US" altLang="zh-CN" sz="2200" b="1" dirty="0"/>
              <a:t>('v'); </a:t>
            </a:r>
            <a:r>
              <a:rPr lang="en-US" altLang="zh-CN" sz="2200" b="1" dirty="0" err="1"/>
              <a:t>prob.Objective</a:t>
            </a:r>
            <a:r>
              <a:rPr lang="en-US" altLang="zh-CN" sz="2200" b="1" dirty="0"/>
              <a:t> = v;</a:t>
            </a:r>
            <a:endParaRPr lang="zh-CN" altLang="zh-CN" sz="2200" dirty="0"/>
          </a:p>
          <a:p>
            <a:r>
              <a:rPr lang="en-US" altLang="zh-CN" sz="2200" b="1" dirty="0"/>
              <a:t>con1 = [sum(f(1,:))==v</a:t>
            </a:r>
            <a:endParaRPr lang="zh-CN" altLang="zh-CN" sz="2200" dirty="0"/>
          </a:p>
          <a:p>
            <a:r>
              <a:rPr lang="en-US" altLang="zh-CN" sz="2200" b="1" dirty="0"/>
              <a:t>        sum(f(:,[2:end-1]))'==sum(f([2:end-1],:),2)</a:t>
            </a:r>
            <a:endParaRPr lang="zh-CN" altLang="zh-CN" sz="2200" dirty="0"/>
          </a:p>
          <a:p>
            <a:r>
              <a:rPr lang="en-US" altLang="zh-CN" sz="2200" b="1" dirty="0"/>
              <a:t>        sum(f(:,8))==v];</a:t>
            </a:r>
            <a:endParaRPr lang="zh-CN" altLang="zh-CN" sz="2200" dirty="0"/>
          </a:p>
          <a:p>
            <a:r>
              <a:rPr lang="en-US" altLang="zh-CN" sz="2200" b="1" dirty="0"/>
              <a:t>prob.Constraints.con1 = con1;</a:t>
            </a:r>
            <a:endParaRPr lang="zh-CN" altLang="zh-CN" sz="2200" dirty="0"/>
          </a:p>
          <a:p>
            <a:r>
              <a:rPr lang="en-US" altLang="zh-CN" sz="2200" b="1" dirty="0"/>
              <a:t>prob.Constraints.con2 = f&lt;=a;</a:t>
            </a:r>
            <a:endParaRPr lang="zh-CN" altLang="zh-CN" sz="2200" dirty="0"/>
          </a:p>
          <a:p>
            <a:r>
              <a:rPr lang="en-US" altLang="zh-CN" sz="2200" b="1" dirty="0"/>
              <a:t>[sol, </a:t>
            </a:r>
            <a:r>
              <a:rPr lang="en-US" altLang="zh-CN" sz="2200" b="1" dirty="0" err="1"/>
              <a:t>fval</a:t>
            </a:r>
            <a:r>
              <a:rPr lang="en-US" altLang="zh-CN" sz="2200" b="1" dirty="0"/>
              <a:t>, flag, out] = solve(prob)</a:t>
            </a:r>
            <a:endParaRPr lang="zh-CN" altLang="zh-CN" sz="2200" dirty="0"/>
          </a:p>
          <a:p>
            <a:r>
              <a:rPr lang="en-US" altLang="zh-CN" sz="2200" b="1" dirty="0"/>
              <a:t>ff = </a:t>
            </a:r>
            <a:r>
              <a:rPr lang="en-US" altLang="zh-CN" sz="2200" b="1" dirty="0" err="1"/>
              <a:t>sol.f</a:t>
            </a:r>
            <a:r>
              <a:rPr lang="en-US" altLang="zh-CN" sz="2200" b="1" dirty="0"/>
              <a:t>  %</a:t>
            </a:r>
            <a:r>
              <a:rPr lang="zh-CN" altLang="zh-CN" sz="2200" b="1" dirty="0"/>
              <a:t>显示最大流对应的矩阵</a:t>
            </a:r>
            <a:endParaRPr lang="zh-CN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79490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4.6.2 </a:t>
            </a:r>
            <a:r>
              <a:rPr lang="zh-CN" altLang="en-US" sz="4200" b="1" dirty="0">
                <a:solidFill>
                  <a:srgbClr val="319095"/>
                </a:solidFill>
              </a:rPr>
              <a:t>最小费用流问题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254368"/>
              </p:ext>
            </p:extLst>
          </p:nvPr>
        </p:nvGraphicFramePr>
        <p:xfrm>
          <a:off x="495300" y="1498600"/>
          <a:ext cx="7839075" cy="277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881365" progId="Word.Document.12">
                  <p:embed/>
                </p:oleObj>
              </mc:Choice>
              <mc:Fallback>
                <p:oleObj name="Document" r:id="rId2" imgW="8137732" imgH="28813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7839075" cy="2773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75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73698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80758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486642" y="2394686"/>
            <a:ext cx="3796190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最大流与</a:t>
            </a:r>
            <a:endParaRPr lang="en-US" altLang="zh-CN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最小费用流问题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401233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40829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66439" y="3862206"/>
            <a:ext cx="3796190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的图论</a:t>
            </a:r>
            <a:endParaRPr lang="en-US" altLang="zh-CN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工具箱及其应用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841253"/>
              </p:ext>
            </p:extLst>
          </p:nvPr>
        </p:nvGraphicFramePr>
        <p:xfrm>
          <a:off x="485799" y="1418571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799" y="1418571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E9DF762-D494-4AFC-A11D-3A196CF73891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最小费用流的线性规划模型</a:t>
            </a:r>
          </a:p>
        </p:txBody>
      </p:sp>
    </p:spTree>
    <p:extLst>
      <p:ext uri="{BB962C8B-B14F-4D97-AF65-F5344CB8AC3E}">
        <p14:creationId xmlns:p14="http://schemas.microsoft.com/office/powerpoint/2010/main" val="4505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771558"/>
              </p:ext>
            </p:extLst>
          </p:nvPr>
        </p:nvGraphicFramePr>
        <p:xfrm>
          <a:off x="960300" y="625683"/>
          <a:ext cx="7840663" cy="419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358406" progId="Word.Document.12">
                  <p:embed/>
                </p:oleObj>
              </mc:Choice>
              <mc:Fallback>
                <p:oleObj name="Document" r:id="rId2" imgW="8137732" imgH="4358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0300" y="625683"/>
                        <a:ext cx="7840663" cy="419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B54FA98-9FC4-4E47-BD0F-318DD0CA3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57138"/>
              </p:ext>
            </p:extLst>
          </p:nvPr>
        </p:nvGraphicFramePr>
        <p:xfrm>
          <a:off x="651668" y="4988877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1668" y="4988877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70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6580346-B2A3-4906-AB9E-AD6B167C62A3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最小费用流的对偶算法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884664D-80E5-4F2E-9580-D018F2A24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450193"/>
              </p:ext>
            </p:extLst>
          </p:nvPr>
        </p:nvGraphicFramePr>
        <p:xfrm>
          <a:off x="225701" y="1605894"/>
          <a:ext cx="7840662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5701" y="1605894"/>
                        <a:ext cx="7840662" cy="280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06827"/>
              </p:ext>
            </p:extLst>
          </p:nvPr>
        </p:nvGraphicFramePr>
        <p:xfrm>
          <a:off x="523874" y="68679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4" y="68679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990134"/>
              </p:ext>
            </p:extLst>
          </p:nvPr>
        </p:nvGraphicFramePr>
        <p:xfrm>
          <a:off x="523875" y="1261537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1261537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3EA1E16-C10A-4BC2-A509-65EEECB52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308328"/>
              </p:ext>
            </p:extLst>
          </p:nvPr>
        </p:nvGraphicFramePr>
        <p:xfrm>
          <a:off x="509588" y="378881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588" y="378881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CF61398-4177-410B-84CF-69AAA09DB3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187992"/>
              </p:ext>
            </p:extLst>
          </p:nvPr>
        </p:nvGraphicFramePr>
        <p:xfrm>
          <a:off x="523875" y="5042607"/>
          <a:ext cx="7989888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8137732" imgH="2920963" progId="Word.Document.12">
                  <p:embed/>
                </p:oleObj>
              </mc:Choice>
              <mc:Fallback>
                <p:oleObj name="Document" r:id="rId8" imgW="8137732" imgH="292096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3EA1E16-C10A-4BC2-A509-65EEECB529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3875" y="5042607"/>
                        <a:ext cx="7989888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350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241806"/>
              </p:ext>
            </p:extLst>
          </p:nvPr>
        </p:nvGraphicFramePr>
        <p:xfrm>
          <a:off x="495300" y="869950"/>
          <a:ext cx="7869238" cy="460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065067" progId="Word.Document.12">
                  <p:embed/>
                </p:oleObj>
              </mc:Choice>
              <mc:Fallback>
                <p:oleObj name="Document" r:id="rId2" imgW="8167613" imgH="50650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460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63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008379"/>
              </p:ext>
            </p:extLst>
          </p:nvPr>
        </p:nvGraphicFramePr>
        <p:xfrm>
          <a:off x="476891" y="559227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6891" y="559227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71887" y="986038"/>
            <a:ext cx="76855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clc</a:t>
            </a:r>
            <a:r>
              <a:rPr lang="en-US" altLang="zh-CN" sz="1600" b="1" dirty="0"/>
              <a:t>, clear</a:t>
            </a:r>
            <a:endParaRPr lang="zh-CN" altLang="zh-CN" sz="1600" dirty="0"/>
          </a:p>
          <a:p>
            <a:r>
              <a:rPr lang="en-US" altLang="zh-CN" sz="1600" b="1" dirty="0"/>
              <a:t>NN = </a:t>
            </a:r>
            <a:r>
              <a:rPr lang="en-US" altLang="zh-CN" sz="1600" b="1" dirty="0" err="1"/>
              <a:t>cellstr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strcat</a:t>
            </a:r>
            <a:r>
              <a:rPr lang="en-US" altLang="zh-CN" sz="1600" b="1" dirty="0"/>
              <a:t>('v',int2str([2:5]')));  %</a:t>
            </a:r>
            <a:r>
              <a:rPr lang="zh-CN" altLang="zh-CN" sz="1600" b="1" dirty="0"/>
              <a:t>构造中间节点</a:t>
            </a:r>
            <a:endParaRPr lang="zh-CN" altLang="zh-CN" sz="1600" dirty="0"/>
          </a:p>
          <a:p>
            <a:r>
              <a:rPr lang="en-US" altLang="zh-CN" sz="1600" b="1" dirty="0"/>
              <a:t>NN = {'</a:t>
            </a:r>
            <a:r>
              <a:rPr lang="en-US" altLang="zh-CN" sz="1600" b="1" dirty="0" err="1"/>
              <a:t>vs',NN</a:t>
            </a:r>
            <a:r>
              <a:rPr lang="en-US" altLang="zh-CN" sz="1600" b="1" dirty="0"/>
              <a:t>{:},'</a:t>
            </a:r>
            <a:r>
              <a:rPr lang="en-US" altLang="zh-CN" sz="1600" b="1" dirty="0" err="1"/>
              <a:t>vt</a:t>
            </a:r>
            <a:r>
              <a:rPr lang="en-US" altLang="zh-CN" sz="1600" b="1" dirty="0"/>
              <a:t>'};  %</a:t>
            </a:r>
            <a:r>
              <a:rPr lang="zh-CN" altLang="zh-CN" sz="1600" b="1" dirty="0"/>
              <a:t>添加发点和收点</a:t>
            </a:r>
            <a:endParaRPr lang="zh-CN" altLang="zh-CN" sz="1600" dirty="0"/>
          </a:p>
          <a:p>
            <a:r>
              <a:rPr lang="en-US" altLang="zh-CN" sz="1600" b="1" dirty="0"/>
              <a:t>L={'vs','v2',5,3; 'vs','v3',3,6; 'v2','v4',2,8; 'v3','v2',1,2</a:t>
            </a:r>
            <a:endParaRPr lang="zh-CN" altLang="zh-CN" sz="1600" dirty="0"/>
          </a:p>
          <a:p>
            <a:r>
              <a:rPr lang="en-US" altLang="zh-CN" sz="1600" b="1" dirty="0"/>
              <a:t>   'v3','v5',4,2; 'v4','v3',1,1; 'v4','v5',3,4; 'v4','vt',2,10</a:t>
            </a:r>
            <a:endParaRPr lang="zh-CN" altLang="zh-CN" sz="1600" dirty="0"/>
          </a:p>
          <a:p>
            <a:r>
              <a:rPr lang="en-US" altLang="zh-CN" sz="1600" b="1" dirty="0"/>
              <a:t>   'v5','vt',5,2};</a:t>
            </a:r>
            <a:endParaRPr lang="zh-CN" altLang="zh-CN" sz="1600" dirty="0"/>
          </a:p>
          <a:p>
            <a:r>
              <a:rPr lang="en-US" altLang="zh-CN" sz="1600" b="1" dirty="0"/>
              <a:t>G = digraph; G = </a:t>
            </a:r>
            <a:r>
              <a:rPr lang="en-US" altLang="zh-CN" sz="1600" b="1" dirty="0" err="1"/>
              <a:t>addnode</a:t>
            </a:r>
            <a:r>
              <a:rPr lang="en-US" altLang="zh-CN" sz="1600" b="1" dirty="0"/>
              <a:t>(G, NN);</a:t>
            </a:r>
            <a:endParaRPr lang="zh-CN" altLang="zh-CN" sz="1600" dirty="0"/>
          </a:p>
          <a:p>
            <a:r>
              <a:rPr lang="en-US" altLang="zh-CN" sz="1600" b="1" dirty="0"/>
              <a:t>G1 = </a:t>
            </a:r>
            <a:r>
              <a:rPr lang="en-US" altLang="zh-CN" sz="1600" b="1" dirty="0" err="1"/>
              <a:t>addedge</a:t>
            </a:r>
            <a:r>
              <a:rPr lang="en-US" altLang="zh-CN" sz="1600" b="1" dirty="0"/>
              <a:t>(G,L(:,1),L(:,2),cell2mat(L(:,3)));</a:t>
            </a:r>
            <a:endParaRPr lang="zh-CN" altLang="zh-CN" sz="1600" dirty="0"/>
          </a:p>
          <a:p>
            <a:r>
              <a:rPr lang="en-US" altLang="zh-CN" sz="1600" b="1" dirty="0"/>
              <a:t>[M, F] = maxflow(G1,'vs','vt')  %</a:t>
            </a:r>
            <a:r>
              <a:rPr lang="zh-CN" altLang="zh-CN" sz="1600" b="1" dirty="0"/>
              <a:t>求最大流</a:t>
            </a:r>
            <a:endParaRPr lang="zh-CN" altLang="zh-CN" sz="1600" dirty="0"/>
          </a:p>
          <a:p>
            <a:r>
              <a:rPr lang="en-US" altLang="zh-CN" sz="1600" b="1" dirty="0"/>
              <a:t> </a:t>
            </a:r>
            <a:endParaRPr lang="zh-CN" altLang="zh-CN" sz="1600" dirty="0"/>
          </a:p>
          <a:p>
            <a:r>
              <a:rPr lang="en-US" altLang="zh-CN" sz="1600" b="1" dirty="0"/>
              <a:t>G2 = </a:t>
            </a:r>
            <a:r>
              <a:rPr lang="en-US" altLang="zh-CN" sz="1600" b="1" dirty="0" err="1"/>
              <a:t>addedge</a:t>
            </a:r>
            <a:r>
              <a:rPr lang="en-US" altLang="zh-CN" sz="1600" b="1" dirty="0"/>
              <a:t>(G, L(:,1), L(:,2), cell2mat(L(:,4)));</a:t>
            </a:r>
            <a:endParaRPr lang="zh-CN" altLang="zh-CN" sz="1600" dirty="0"/>
          </a:p>
          <a:p>
            <a:r>
              <a:rPr lang="en-US" altLang="zh-CN" sz="1600" b="1" dirty="0"/>
              <a:t>c = full(adjacency(G1, 'weighted'));  %</a:t>
            </a:r>
            <a:r>
              <a:rPr lang="zh-CN" altLang="zh-CN" sz="1600" b="1" dirty="0"/>
              <a:t>导出容量矩阵</a:t>
            </a:r>
            <a:endParaRPr lang="zh-CN" altLang="zh-CN" sz="1600" dirty="0"/>
          </a:p>
          <a:p>
            <a:r>
              <a:rPr lang="en-US" altLang="zh-CN" sz="1600" b="1" dirty="0"/>
              <a:t>b = full(adjacency(G2, 'weighted'));  %</a:t>
            </a:r>
            <a:r>
              <a:rPr lang="zh-CN" altLang="zh-CN" sz="1600" b="1" dirty="0"/>
              <a:t>导出费用矩阵</a:t>
            </a:r>
            <a:endParaRPr lang="zh-CN" altLang="zh-CN" sz="1600" dirty="0"/>
          </a:p>
          <a:p>
            <a:r>
              <a:rPr lang="en-US" altLang="zh-CN" sz="1600" b="1" dirty="0"/>
              <a:t>f = </a:t>
            </a:r>
            <a:r>
              <a:rPr lang="en-US" altLang="zh-CN" sz="1600" b="1" dirty="0" err="1"/>
              <a:t>optimvar</a:t>
            </a:r>
            <a:r>
              <a:rPr lang="en-US" altLang="zh-CN" sz="1600" b="1" dirty="0"/>
              <a:t>('f',6,6,'LowerBound',0);</a:t>
            </a:r>
            <a:endParaRPr lang="zh-CN" altLang="zh-CN" sz="1600" dirty="0"/>
          </a:p>
          <a:p>
            <a:r>
              <a:rPr lang="en-US" altLang="zh-CN" sz="1600" b="1" dirty="0"/>
              <a:t>prob = </a:t>
            </a:r>
            <a:r>
              <a:rPr lang="en-US" altLang="zh-CN" sz="1600" b="1" dirty="0" err="1"/>
              <a:t>optimproblem</a:t>
            </a:r>
            <a:r>
              <a:rPr lang="en-US" altLang="zh-CN" sz="1600" b="1" dirty="0"/>
              <a:t>; </a:t>
            </a:r>
            <a:r>
              <a:rPr lang="en-US" altLang="zh-CN" sz="1600" b="1" dirty="0" err="1"/>
              <a:t>prob.Objective</a:t>
            </a:r>
            <a:r>
              <a:rPr lang="en-US" altLang="zh-CN" sz="1600" b="1" dirty="0"/>
              <a:t> = sum(sum(b.*f));</a:t>
            </a:r>
            <a:endParaRPr lang="zh-CN" altLang="zh-CN" sz="1600" dirty="0"/>
          </a:p>
          <a:p>
            <a:r>
              <a:rPr lang="en-US" altLang="zh-CN" sz="1600" b="1" dirty="0"/>
              <a:t>con1 = [sum(f(1,:))==M</a:t>
            </a:r>
            <a:endParaRPr lang="zh-CN" altLang="zh-CN" sz="1600" dirty="0"/>
          </a:p>
          <a:p>
            <a:r>
              <a:rPr lang="en-US" altLang="zh-CN" sz="1600" b="1" dirty="0"/>
              <a:t>        sum(f(:,[2:end-1]))'==sum(f([2:end-1],:),2)</a:t>
            </a:r>
            <a:endParaRPr lang="zh-CN" altLang="zh-CN" sz="1600" dirty="0"/>
          </a:p>
          <a:p>
            <a:r>
              <a:rPr lang="en-US" altLang="zh-CN" sz="1600" b="1" dirty="0"/>
              <a:t>        sum(f(:,end))==M];</a:t>
            </a:r>
            <a:endParaRPr lang="zh-CN" altLang="zh-CN" sz="1600" dirty="0"/>
          </a:p>
          <a:p>
            <a:r>
              <a:rPr lang="en-US" altLang="zh-CN" sz="1600" b="1" dirty="0"/>
              <a:t>prob.Constraints.con1 = con1;</a:t>
            </a:r>
            <a:endParaRPr lang="zh-CN" altLang="zh-CN" sz="1600" dirty="0"/>
          </a:p>
          <a:p>
            <a:r>
              <a:rPr lang="en-US" altLang="zh-CN" sz="1600" b="1" dirty="0"/>
              <a:t>prob.Constraints.con2 = f&lt;=c;</a:t>
            </a:r>
            <a:endParaRPr lang="zh-CN" altLang="zh-CN" sz="1600" dirty="0"/>
          </a:p>
          <a:p>
            <a:r>
              <a:rPr lang="en-US" altLang="zh-CN" sz="1600" b="1" dirty="0"/>
              <a:t>[sol, </a:t>
            </a:r>
            <a:r>
              <a:rPr lang="en-US" altLang="zh-CN" sz="1600" b="1" dirty="0" err="1"/>
              <a:t>fval</a:t>
            </a:r>
            <a:r>
              <a:rPr lang="en-US" altLang="zh-CN" sz="1600" b="1" dirty="0"/>
              <a:t>, flag, out] = solve(prob)</a:t>
            </a:r>
            <a:endParaRPr lang="zh-CN" altLang="zh-CN" sz="1600" dirty="0"/>
          </a:p>
          <a:p>
            <a:r>
              <a:rPr lang="en-US" altLang="zh-CN" sz="1600" b="1" dirty="0"/>
              <a:t>ff = </a:t>
            </a:r>
            <a:r>
              <a:rPr lang="en-US" altLang="zh-CN" sz="1600" b="1" dirty="0" err="1"/>
              <a:t>sol.f</a:t>
            </a:r>
            <a:r>
              <a:rPr lang="en-US" altLang="zh-CN" sz="1600" b="1" dirty="0"/>
              <a:t>  %</a:t>
            </a:r>
            <a:r>
              <a:rPr lang="zh-CN" altLang="zh-CN" sz="1600" b="1" dirty="0"/>
              <a:t>显示最小费用最大流对应的矩阵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92253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788974"/>
            <a:ext cx="6706442" cy="2246745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的图论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工具箱及其应用</a:t>
            </a:r>
          </a:p>
          <a:p>
            <a:pPr algn="ctr" defTabSz="1219140">
              <a:defRPr/>
            </a:pP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6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99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4.7.1 MATLAB</a:t>
            </a:r>
            <a:r>
              <a:rPr lang="zh-CN" altLang="en-US" sz="4200" b="1" dirty="0">
                <a:solidFill>
                  <a:srgbClr val="319095"/>
                </a:solidFill>
              </a:rPr>
              <a:t>图论工具箱的函数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247389"/>
              </p:ext>
            </p:extLst>
          </p:nvPr>
        </p:nvGraphicFramePr>
        <p:xfrm>
          <a:off x="495300" y="1498600"/>
          <a:ext cx="8018463" cy="490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984069" progId="Word.Document.12">
                  <p:embed/>
                </p:oleObj>
              </mc:Choice>
              <mc:Fallback>
                <p:oleObj name="Document" r:id="rId2" imgW="8167613" imgH="49840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018463" cy="490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65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4.7.2 </a:t>
            </a:r>
            <a:r>
              <a:rPr lang="zh-CN" altLang="en-US" sz="4200" b="1" dirty="0">
                <a:solidFill>
                  <a:srgbClr val="319095"/>
                </a:solidFill>
              </a:rPr>
              <a:t>应用举例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567597"/>
              </p:ext>
            </p:extLst>
          </p:nvPr>
        </p:nvGraphicFramePr>
        <p:xfrm>
          <a:off x="495300" y="1498600"/>
          <a:ext cx="8018463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2161023" progId="Word.Document.12">
                  <p:embed/>
                </p:oleObj>
              </mc:Choice>
              <mc:Fallback>
                <p:oleObj name="Document" r:id="rId2" imgW="8167613" imgH="21610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018463" cy="211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307977"/>
              </p:ext>
            </p:extLst>
          </p:nvPr>
        </p:nvGraphicFramePr>
        <p:xfrm>
          <a:off x="5504028" y="3613150"/>
          <a:ext cx="50514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142624" imgH="838110" progId="Word.Document.12">
                  <p:embed/>
                </p:oleObj>
              </mc:Choice>
              <mc:Fallback>
                <p:oleObj name="Document" r:id="rId4" imgW="5142624" imgH="83811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4028" y="3613150"/>
                        <a:ext cx="50514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927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376117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363664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7086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最大流与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最小费用流问题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348865"/>
              </p:ext>
            </p:extLst>
          </p:nvPr>
        </p:nvGraphicFramePr>
        <p:xfrm>
          <a:off x="523875" y="809625"/>
          <a:ext cx="8137732" cy="392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925697" progId="Word.Document.12">
                  <p:embed/>
                </p:oleObj>
              </mc:Choice>
              <mc:Fallback>
                <p:oleObj name="Document" r:id="rId2" imgW="8137732" imgH="3925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137732" cy="392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30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900058"/>
              </p:ext>
            </p:extLst>
          </p:nvPr>
        </p:nvGraphicFramePr>
        <p:xfrm>
          <a:off x="523875" y="809625"/>
          <a:ext cx="7840663" cy="437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47041" progId="Word.Document.12">
                  <p:embed/>
                </p:oleObj>
              </mc:Choice>
              <mc:Fallback>
                <p:oleObj name="Document" r:id="rId2" imgW="8137732" imgH="45470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437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543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147870"/>
              </p:ext>
            </p:extLst>
          </p:nvPr>
        </p:nvGraphicFramePr>
        <p:xfrm>
          <a:off x="523874" y="809625"/>
          <a:ext cx="8137732" cy="330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304713" progId="Word.Document.12">
                  <p:embed/>
                </p:oleObj>
              </mc:Choice>
              <mc:Fallback>
                <p:oleObj name="Document" r:id="rId2" imgW="8137732" imgH="33047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4" y="809625"/>
                        <a:ext cx="8137732" cy="330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076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799595"/>
              </p:ext>
            </p:extLst>
          </p:nvPr>
        </p:nvGraphicFramePr>
        <p:xfrm>
          <a:off x="523874" y="809625"/>
          <a:ext cx="8137732" cy="454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47041" progId="Word.Document.12">
                  <p:embed/>
                </p:oleObj>
              </mc:Choice>
              <mc:Fallback>
                <p:oleObj name="Document" r:id="rId2" imgW="8137732" imgH="45470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4" y="809625"/>
                        <a:ext cx="8137732" cy="4547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4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308914"/>
              </p:ext>
            </p:extLst>
          </p:nvPr>
        </p:nvGraphicFramePr>
        <p:xfrm>
          <a:off x="523874" y="809625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4" y="809625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783567"/>
              </p:ext>
            </p:extLst>
          </p:nvPr>
        </p:nvGraphicFramePr>
        <p:xfrm>
          <a:off x="556745" y="3238873"/>
          <a:ext cx="8137732" cy="3305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5073" progId="Word.Document.12">
                  <p:embed/>
                </p:oleObj>
              </mc:Choice>
              <mc:Fallback>
                <p:oleObj name="Document" r:id="rId4" imgW="8137732" imgH="330507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8137732" cy="3305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275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708246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86635"/>
              </p:ext>
            </p:extLst>
          </p:nvPr>
        </p:nvGraphicFramePr>
        <p:xfrm>
          <a:off x="554038" y="3238500"/>
          <a:ext cx="7989887" cy="323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5073" progId="Word.Document.12">
                  <p:embed/>
                </p:oleObj>
              </mc:Choice>
              <mc:Fallback>
                <p:oleObj name="Document" r:id="rId4" imgW="8137732" imgH="330507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038" y="3238500"/>
                        <a:ext cx="7989887" cy="3236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464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559297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537546"/>
              </p:ext>
            </p:extLst>
          </p:nvPr>
        </p:nvGraphicFramePr>
        <p:xfrm>
          <a:off x="523876" y="2650634"/>
          <a:ext cx="7989887" cy="409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423204" progId="Word.Document.12">
                  <p:embed/>
                </p:oleObj>
              </mc:Choice>
              <mc:Fallback>
                <p:oleObj name="Document" r:id="rId4" imgW="8137732" imgH="442320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6" y="2650634"/>
                        <a:ext cx="7989887" cy="409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876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586761"/>
            <a:ext cx="740753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/>
              <a:t>clc</a:t>
            </a:r>
            <a:r>
              <a:rPr lang="en-US" altLang="zh-CN" sz="1900" b="1" dirty="0"/>
              <a:t>, clear, close all</a:t>
            </a:r>
            <a:endParaRPr lang="zh-CN" altLang="zh-CN" sz="1900" dirty="0"/>
          </a:p>
          <a:p>
            <a:r>
              <a:rPr lang="en-US" altLang="zh-CN" sz="1900" b="1" dirty="0"/>
              <a:t>a=[1 1 1 1;1 1 1 0;1 1 0 1;1 0 1 1;1 0 1 0</a:t>
            </a:r>
            <a:endParaRPr lang="zh-CN" altLang="zh-CN" sz="1900" dirty="0"/>
          </a:p>
          <a:p>
            <a:r>
              <a:rPr lang="en-US" altLang="zh-CN" sz="1900" b="1" dirty="0"/>
              <a:t>   0 1 0 1;0 1 0 0;0 0 1 0;0 0 0 1; 0 0 0 0]; %</a:t>
            </a:r>
            <a:r>
              <a:rPr lang="zh-CN" altLang="zh-CN" sz="1900" b="1" dirty="0"/>
              <a:t>每一行是一个可行状态</a:t>
            </a:r>
            <a:endParaRPr lang="zh-CN" altLang="zh-CN" sz="1900" dirty="0"/>
          </a:p>
          <a:p>
            <a:r>
              <a:rPr lang="en-US" altLang="zh-CN" sz="1900" b="1" dirty="0"/>
              <a:t>b=[1 0 0 0;1 1 0 0;1 0 1 0;1 0 0 1]; %</a:t>
            </a:r>
            <a:r>
              <a:rPr lang="zh-CN" altLang="zh-CN" sz="1900" b="1" dirty="0"/>
              <a:t>每一行是一个转移状态</a:t>
            </a:r>
            <a:endParaRPr lang="zh-CN" altLang="zh-CN" sz="1900" dirty="0"/>
          </a:p>
          <a:p>
            <a:r>
              <a:rPr lang="en-US" altLang="zh-CN" sz="1900" b="1" dirty="0"/>
              <a:t>w=zeros(10); %</a:t>
            </a:r>
            <a:r>
              <a:rPr lang="zh-CN" altLang="zh-CN" sz="1900" b="1" dirty="0"/>
              <a:t>邻接矩阵初始化</a:t>
            </a:r>
            <a:endParaRPr lang="zh-CN" altLang="zh-CN" sz="1900" dirty="0"/>
          </a:p>
          <a:p>
            <a:r>
              <a:rPr lang="en-US" altLang="zh-CN" sz="1900" b="1" dirty="0"/>
              <a:t>for </a:t>
            </a:r>
            <a:r>
              <a:rPr lang="en-US" altLang="zh-CN" sz="1900" b="1" dirty="0" err="1"/>
              <a:t>i</a:t>
            </a:r>
            <a:r>
              <a:rPr lang="en-US" altLang="zh-CN" sz="1900" b="1" dirty="0"/>
              <a:t>=1:9</a:t>
            </a:r>
            <a:endParaRPr lang="zh-CN" altLang="zh-CN" sz="1900" dirty="0"/>
          </a:p>
          <a:p>
            <a:r>
              <a:rPr lang="en-US" altLang="zh-CN" sz="1900" b="1" dirty="0"/>
              <a:t>    for j=i+1:10</a:t>
            </a:r>
            <a:endParaRPr lang="zh-CN" altLang="zh-CN" sz="1900" dirty="0"/>
          </a:p>
          <a:p>
            <a:r>
              <a:rPr lang="en-US" altLang="zh-CN" sz="1900" b="1" dirty="0"/>
              <a:t>        for k=1:4</a:t>
            </a:r>
            <a:endParaRPr lang="zh-CN" altLang="zh-CN" sz="1900" dirty="0"/>
          </a:p>
          <a:p>
            <a:r>
              <a:rPr lang="en-US" altLang="zh-CN" sz="1900" b="1" dirty="0"/>
              <a:t>            if </a:t>
            </a:r>
            <a:r>
              <a:rPr lang="en-US" altLang="zh-CN" sz="1900" b="1" dirty="0" err="1"/>
              <a:t>strfind</a:t>
            </a:r>
            <a:r>
              <a:rPr lang="en-US" altLang="zh-CN" sz="1900" b="1" dirty="0"/>
              <a:t>(</a:t>
            </a:r>
            <a:r>
              <a:rPr lang="en-US" altLang="zh-CN" sz="1900" b="1" dirty="0" err="1"/>
              <a:t>xor</a:t>
            </a:r>
            <a:r>
              <a:rPr lang="en-US" altLang="zh-CN" sz="1900" b="1" dirty="0"/>
              <a:t>(a(</a:t>
            </a:r>
            <a:r>
              <a:rPr lang="en-US" altLang="zh-CN" sz="1900" b="1" dirty="0" err="1"/>
              <a:t>i</a:t>
            </a:r>
            <a:r>
              <a:rPr lang="en-US" altLang="zh-CN" sz="1900" b="1" dirty="0"/>
              <a:t>,:),b(k,:)),a(j,:))</a:t>
            </a:r>
            <a:endParaRPr lang="zh-CN" altLang="zh-CN" sz="1900" dirty="0"/>
          </a:p>
          <a:p>
            <a:r>
              <a:rPr lang="en-US" altLang="zh-CN" sz="1900" b="1" dirty="0"/>
              <a:t>                w(</a:t>
            </a:r>
            <a:r>
              <a:rPr lang="en-US" altLang="zh-CN" sz="1900" b="1" dirty="0" err="1"/>
              <a:t>i,j</a:t>
            </a:r>
            <a:r>
              <a:rPr lang="en-US" altLang="zh-CN" sz="1900" b="1" dirty="0"/>
              <a:t>)=1;</a:t>
            </a:r>
            <a:endParaRPr lang="zh-CN" altLang="zh-CN" sz="1900" dirty="0"/>
          </a:p>
          <a:p>
            <a:r>
              <a:rPr lang="en-US" altLang="zh-CN" sz="1900" b="1" dirty="0"/>
              <a:t>            end</a:t>
            </a:r>
            <a:endParaRPr lang="zh-CN" altLang="zh-CN" sz="1900" dirty="0"/>
          </a:p>
          <a:p>
            <a:r>
              <a:rPr lang="en-US" altLang="zh-CN" sz="1900" b="1" dirty="0"/>
              <a:t>        end</a:t>
            </a:r>
            <a:endParaRPr lang="zh-CN" altLang="zh-CN" sz="1900" dirty="0"/>
          </a:p>
          <a:p>
            <a:r>
              <a:rPr lang="en-US" altLang="zh-CN" sz="1900" b="1" dirty="0"/>
              <a:t>    end</a:t>
            </a:r>
            <a:endParaRPr lang="zh-CN" altLang="zh-CN" sz="1900" dirty="0"/>
          </a:p>
          <a:p>
            <a:r>
              <a:rPr lang="en-US" altLang="zh-CN" sz="1900" b="1" dirty="0"/>
              <a:t>end</a:t>
            </a:r>
            <a:endParaRPr lang="zh-CN" altLang="zh-CN" sz="1900" dirty="0"/>
          </a:p>
          <a:p>
            <a:r>
              <a:rPr lang="en-US" altLang="zh-CN" sz="1900" b="1" dirty="0"/>
              <a:t>[</a:t>
            </a:r>
            <a:r>
              <a:rPr lang="en-US" altLang="zh-CN" sz="1900" b="1" dirty="0" err="1"/>
              <a:t>i,j,v</a:t>
            </a:r>
            <a:r>
              <a:rPr lang="en-US" altLang="zh-CN" sz="1900" b="1" dirty="0"/>
              <a:t>]=find(w);  %</a:t>
            </a:r>
            <a:r>
              <a:rPr lang="zh-CN" altLang="zh-CN" sz="1900" b="1" dirty="0"/>
              <a:t>找非零元素</a:t>
            </a:r>
            <a:endParaRPr lang="zh-CN" altLang="zh-CN" sz="1900" dirty="0"/>
          </a:p>
          <a:p>
            <a:r>
              <a:rPr lang="en-US" altLang="zh-CN" sz="1900" b="1" dirty="0"/>
              <a:t>s=</a:t>
            </a:r>
            <a:r>
              <a:rPr lang="en-US" altLang="zh-CN" sz="1900" b="1" dirty="0" err="1"/>
              <a:t>cellstr</a:t>
            </a:r>
            <a:r>
              <a:rPr lang="en-US" altLang="zh-CN" sz="1900" b="1" dirty="0"/>
              <a:t>(int2str([1:10]'));  %</a:t>
            </a:r>
            <a:r>
              <a:rPr lang="zh-CN" altLang="zh-CN" sz="1900" b="1" dirty="0"/>
              <a:t>构造顶点字符串</a:t>
            </a:r>
            <a:endParaRPr lang="zh-CN" altLang="zh-CN" sz="1900" dirty="0"/>
          </a:p>
          <a:p>
            <a:r>
              <a:rPr lang="en-US" altLang="zh-CN" sz="1900" b="1" dirty="0"/>
              <a:t>G=graph(</a:t>
            </a:r>
            <a:r>
              <a:rPr lang="en-US" altLang="zh-CN" sz="1900" b="1" dirty="0" err="1"/>
              <a:t>i,j,v,s</a:t>
            </a:r>
            <a:r>
              <a:rPr lang="en-US" altLang="zh-CN" sz="1900" b="1" dirty="0"/>
              <a:t>)  %</a:t>
            </a:r>
            <a:r>
              <a:rPr lang="zh-CN" altLang="zh-CN" sz="1900" b="1" dirty="0"/>
              <a:t>构造无向图</a:t>
            </a:r>
            <a:endParaRPr lang="zh-CN" altLang="zh-CN" sz="1900" dirty="0"/>
          </a:p>
          <a:p>
            <a:r>
              <a:rPr lang="en-US" altLang="zh-CN" sz="1900" b="1" dirty="0"/>
              <a:t>[</a:t>
            </a:r>
            <a:r>
              <a:rPr lang="en-US" altLang="zh-CN" sz="1900" b="1" dirty="0" err="1"/>
              <a:t>p,d</a:t>
            </a:r>
            <a:r>
              <a:rPr lang="en-US" altLang="zh-CN" sz="1900" b="1" dirty="0"/>
              <a:t>]=</a:t>
            </a:r>
            <a:r>
              <a:rPr lang="en-US" altLang="zh-CN" sz="1900" b="1" dirty="0" err="1"/>
              <a:t>shortestpath</a:t>
            </a:r>
            <a:r>
              <a:rPr lang="en-US" altLang="zh-CN" sz="1900" b="1" dirty="0"/>
              <a:t>(G,1,10)  %</a:t>
            </a:r>
            <a:r>
              <a:rPr lang="zh-CN" altLang="zh-CN" sz="1900" b="1" dirty="0"/>
              <a:t>求最短路径和最短距离</a:t>
            </a:r>
            <a:endParaRPr lang="zh-CN" altLang="zh-CN" sz="1900" dirty="0"/>
          </a:p>
          <a:p>
            <a:r>
              <a:rPr lang="en-US" altLang="zh-CN" sz="1900" b="1" dirty="0"/>
              <a:t>h=plot(G,'Layout','circle','NodeFontSize',12,'EdgeColor','k') </a:t>
            </a:r>
            <a:endParaRPr lang="zh-CN" altLang="zh-CN" sz="1900" dirty="0"/>
          </a:p>
          <a:p>
            <a:r>
              <a:rPr lang="en-US" altLang="zh-CN" sz="1900" b="1" dirty="0"/>
              <a:t>highlight(h,p,'LineWidth',2,'LineStyle','--') %</a:t>
            </a:r>
            <a:r>
              <a:rPr lang="zh-CN" altLang="zh-CN" sz="1900" b="1" dirty="0"/>
              <a:t>最短路径虚线加粗</a:t>
            </a:r>
            <a:endParaRPr lang="zh-CN" altLang="zh-CN" sz="1900" dirty="0"/>
          </a:p>
        </p:txBody>
      </p:sp>
    </p:spTree>
    <p:extLst>
      <p:ext uri="{BB962C8B-B14F-4D97-AF65-F5344CB8AC3E}">
        <p14:creationId xmlns:p14="http://schemas.microsoft.com/office/powerpoint/2010/main" val="384752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871518"/>
              </p:ext>
            </p:extLst>
          </p:nvPr>
        </p:nvGraphicFramePr>
        <p:xfrm>
          <a:off x="523874" y="809625"/>
          <a:ext cx="8137732" cy="5611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611173" progId="Word.Document.12">
                  <p:embed/>
                </p:oleObj>
              </mc:Choice>
              <mc:Fallback>
                <p:oleObj name="Document" r:id="rId2" imgW="8137732" imgH="56111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4" y="809625"/>
                        <a:ext cx="8137732" cy="5611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628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633882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031106"/>
              </p:ext>
            </p:extLst>
          </p:nvPr>
        </p:nvGraphicFramePr>
        <p:xfrm>
          <a:off x="554038" y="3238500"/>
          <a:ext cx="7989887" cy="323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5073" progId="Word.Document.12">
                  <p:embed/>
                </p:oleObj>
              </mc:Choice>
              <mc:Fallback>
                <p:oleObj name="Document" r:id="rId4" imgW="8137732" imgH="330507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038" y="3238500"/>
                        <a:ext cx="7989887" cy="3236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079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4.6.1 </a:t>
            </a:r>
            <a:r>
              <a:rPr lang="zh-CN" altLang="en-US" sz="4200" b="1" dirty="0">
                <a:solidFill>
                  <a:srgbClr val="319095"/>
                </a:solidFill>
              </a:rPr>
              <a:t>最大流问题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454472"/>
              </p:ext>
            </p:extLst>
          </p:nvPr>
        </p:nvGraphicFramePr>
        <p:xfrm>
          <a:off x="495300" y="1498600"/>
          <a:ext cx="7989888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575373" progId="Word.Document.12">
                  <p:embed/>
                </p:oleObj>
              </mc:Choice>
              <mc:Fallback>
                <p:oleObj name="Document" r:id="rId2" imgW="8137732" imgH="25753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7989888" cy="251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8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420364" y="1068899"/>
            <a:ext cx="87236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</a:t>
            </a:r>
            <a:r>
              <a:rPr lang="en-US" altLang="zh-CN" sz="2800" b="1" dirty="0" err="1"/>
              <a:t>xy</a:t>
            </a:r>
            <a:r>
              <a:rPr lang="en-US" altLang="zh-CN" sz="2800" b="1" dirty="0"/>
              <a:t>=load('data4_20.txt');</a:t>
            </a:r>
            <a:endParaRPr lang="zh-CN" altLang="zh-CN" sz="2800" dirty="0"/>
          </a:p>
          <a:p>
            <a:r>
              <a:rPr lang="en-US" altLang="zh-CN" sz="2800" b="1" dirty="0"/>
              <a:t>d=</a:t>
            </a:r>
            <a:r>
              <a:rPr lang="en-US" altLang="zh-CN" sz="2800" b="1" dirty="0" err="1"/>
              <a:t>mandist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xy</a:t>
            </a:r>
            <a:r>
              <a:rPr lang="en-US" altLang="zh-CN" sz="2800" b="1" dirty="0"/>
              <a:t>); %</a:t>
            </a:r>
            <a:r>
              <a:rPr lang="zh-CN" altLang="zh-CN" sz="2800" b="1" dirty="0"/>
              <a:t>求</a:t>
            </a:r>
            <a:r>
              <a:rPr lang="en-US" altLang="zh-CN" sz="2800" b="1" dirty="0" err="1"/>
              <a:t>xy</a:t>
            </a:r>
            <a:r>
              <a:rPr lang="zh-CN" altLang="zh-CN" sz="2800" b="1" dirty="0"/>
              <a:t>的两两列向量间的绝对值距离</a:t>
            </a:r>
            <a:endParaRPr lang="zh-CN" altLang="zh-CN" sz="2800" dirty="0"/>
          </a:p>
          <a:p>
            <a:r>
              <a:rPr lang="en-US" altLang="zh-CN" sz="2800" b="1" dirty="0"/>
              <a:t>s=</a:t>
            </a:r>
            <a:r>
              <a:rPr lang="en-US" altLang="zh-CN" sz="2800" b="1" dirty="0" err="1"/>
              <a:t>cellstr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strcat</a:t>
            </a:r>
            <a:r>
              <a:rPr lang="en-US" altLang="zh-CN" sz="2800" b="1" dirty="0"/>
              <a:t>('v',int2str([1:9]')));  %</a:t>
            </a:r>
            <a:r>
              <a:rPr lang="zh-CN" altLang="zh-CN" sz="2800" b="1" dirty="0"/>
              <a:t>构造顶点字符串</a:t>
            </a:r>
            <a:endParaRPr lang="zh-CN" altLang="zh-CN" sz="2800" dirty="0"/>
          </a:p>
          <a:p>
            <a:r>
              <a:rPr lang="en-US" altLang="zh-CN" sz="2800" b="1" dirty="0"/>
              <a:t>G=graph(</a:t>
            </a:r>
            <a:r>
              <a:rPr lang="en-US" altLang="zh-CN" sz="2800" b="1" dirty="0" err="1"/>
              <a:t>d,s</a:t>
            </a:r>
            <a:r>
              <a:rPr lang="en-US" altLang="zh-CN" sz="2800" b="1" dirty="0"/>
              <a:t>);  %</a:t>
            </a:r>
            <a:r>
              <a:rPr lang="zh-CN" altLang="zh-CN" sz="2800" b="1" dirty="0"/>
              <a:t>构造无向图</a:t>
            </a:r>
            <a:endParaRPr lang="zh-CN" altLang="zh-CN" sz="2800" dirty="0"/>
          </a:p>
          <a:p>
            <a:r>
              <a:rPr lang="en-US" altLang="zh-CN" sz="2800" b="1" dirty="0"/>
              <a:t>T=</a:t>
            </a:r>
            <a:r>
              <a:rPr lang="en-US" altLang="zh-CN" sz="2800" b="1" dirty="0" err="1"/>
              <a:t>minspantree</a:t>
            </a:r>
            <a:r>
              <a:rPr lang="en-US" altLang="zh-CN" sz="2800" b="1" dirty="0"/>
              <a:t>(G);  %</a:t>
            </a:r>
            <a:r>
              <a:rPr lang="zh-CN" altLang="zh-CN" sz="2800" b="1" dirty="0"/>
              <a:t>用默认的</a:t>
            </a:r>
            <a:r>
              <a:rPr lang="en-US" altLang="zh-CN" sz="2800" b="1" dirty="0"/>
              <a:t>Prim</a:t>
            </a:r>
            <a:r>
              <a:rPr lang="zh-CN" altLang="zh-CN" sz="2800" b="1" dirty="0"/>
              <a:t>算法求最小生成树</a:t>
            </a:r>
            <a:endParaRPr lang="zh-CN" altLang="zh-CN" sz="2800" dirty="0"/>
          </a:p>
          <a:p>
            <a:r>
              <a:rPr lang="en-US" altLang="zh-CN" sz="2800" b="1" dirty="0"/>
              <a:t>L=sum(</a:t>
            </a:r>
            <a:r>
              <a:rPr lang="en-US" altLang="zh-CN" sz="2800" b="1" dirty="0" err="1"/>
              <a:t>T.Edges.Weight</a:t>
            </a:r>
            <a:r>
              <a:rPr lang="en-US" altLang="zh-CN" sz="2800" b="1" dirty="0"/>
              <a:t>)  %</a:t>
            </a:r>
            <a:r>
              <a:rPr lang="zh-CN" altLang="zh-CN" sz="2800" b="1" dirty="0"/>
              <a:t>计算最小生成树的权重</a:t>
            </a:r>
            <a:endParaRPr lang="zh-CN" altLang="zh-CN" sz="2800" dirty="0"/>
          </a:p>
          <a:p>
            <a:r>
              <a:rPr lang="en-US" altLang="zh-CN" sz="2800" b="1" dirty="0" err="1"/>
              <a:t>T.Edges</a:t>
            </a:r>
            <a:r>
              <a:rPr lang="en-US" altLang="zh-CN" sz="2800" b="1" dirty="0"/>
              <a:t>  %</a:t>
            </a:r>
            <a:r>
              <a:rPr lang="zh-CN" altLang="zh-CN" sz="2800" b="1" dirty="0"/>
              <a:t>显示最小生成树的边集</a:t>
            </a:r>
            <a:endParaRPr lang="zh-CN" altLang="zh-CN" sz="2800" dirty="0"/>
          </a:p>
          <a:p>
            <a:r>
              <a:rPr lang="en-US" altLang="zh-CN" sz="2800" b="1" dirty="0"/>
              <a:t>h=plot(G,'Layout','circle','NodeFontSize',12);  %</a:t>
            </a:r>
            <a:r>
              <a:rPr lang="zh-CN" altLang="zh-CN" sz="2800" b="1" dirty="0"/>
              <a:t>画无向图</a:t>
            </a:r>
            <a:endParaRPr lang="zh-CN" altLang="zh-CN" sz="2800" dirty="0"/>
          </a:p>
          <a:p>
            <a:r>
              <a:rPr lang="en-US" altLang="zh-CN" sz="2800" b="1" dirty="0"/>
              <a:t>highlight(h,T,'EdgeColor','r','LineWidth',2)  %</a:t>
            </a:r>
            <a:r>
              <a:rPr lang="zh-CN" altLang="zh-CN" sz="2800" b="1" dirty="0"/>
              <a:t>加粗最小生成树的边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0235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95194"/>
              </p:ext>
            </p:extLst>
          </p:nvPr>
        </p:nvGraphicFramePr>
        <p:xfrm>
          <a:off x="509588" y="1619250"/>
          <a:ext cx="8020050" cy="463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723076" progId="Word.Document.12">
                  <p:embed/>
                </p:oleObj>
              </mc:Choice>
              <mc:Fallback>
                <p:oleObj name="Document" r:id="rId2" imgW="8167613" imgH="472307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020050" cy="463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37546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94545"/>
              </p:ext>
            </p:extLst>
          </p:nvPr>
        </p:nvGraphicFramePr>
        <p:xfrm>
          <a:off x="307181" y="700443"/>
          <a:ext cx="8529637" cy="310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2703" imgH="3158842" progId="Word.Document.12">
                  <p:embed/>
                </p:oleObj>
              </mc:Choice>
              <mc:Fallback>
                <p:oleObj name="Document" r:id="rId2" imgW="8672703" imgH="31588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7181" y="700443"/>
                        <a:ext cx="8529637" cy="310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91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63377"/>
              </p:ext>
            </p:extLst>
          </p:nvPr>
        </p:nvGraphicFramePr>
        <p:xfrm>
          <a:off x="404811" y="625475"/>
          <a:ext cx="8531586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31586" imgH="2920963" progId="Word.Document.12">
                  <p:embed/>
                </p:oleObj>
              </mc:Choice>
              <mc:Fallback>
                <p:oleObj name="Document" r:id="rId2" imgW="8531586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4811" y="625475"/>
                        <a:ext cx="8531586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70842"/>
              </p:ext>
            </p:extLst>
          </p:nvPr>
        </p:nvGraphicFramePr>
        <p:xfrm>
          <a:off x="404812" y="1904405"/>
          <a:ext cx="8112891" cy="4616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12891" imgH="4616159" progId="Word.Document.12">
                  <p:embed/>
                </p:oleObj>
              </mc:Choice>
              <mc:Fallback>
                <p:oleObj name="Document" r:id="rId4" imgW="8112891" imgH="461615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812" y="1904405"/>
                        <a:ext cx="8112891" cy="4616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B6E7F32-0914-4142-8E57-3B6C65C3BF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764698"/>
              </p:ext>
            </p:extLst>
          </p:nvPr>
        </p:nvGraphicFramePr>
        <p:xfrm>
          <a:off x="5368830" y="4825368"/>
          <a:ext cx="5441950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633122" imgH="1445722" progId="Word.Document.12">
                  <p:embed/>
                </p:oleObj>
              </mc:Choice>
              <mc:Fallback>
                <p:oleObj name="Document" r:id="rId6" imgW="5633122" imgH="14457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68830" y="4825368"/>
                        <a:ext cx="5441950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6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664950"/>
              </p:ext>
            </p:extLst>
          </p:nvPr>
        </p:nvGraphicFramePr>
        <p:xfrm>
          <a:off x="523874" y="809626"/>
          <a:ext cx="8137732" cy="5065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065427" progId="Word.Document.12">
                  <p:embed/>
                </p:oleObj>
              </mc:Choice>
              <mc:Fallback>
                <p:oleObj name="Document" r:id="rId2" imgW="8137732" imgH="50654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4" y="809626"/>
                        <a:ext cx="8137732" cy="5065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63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865212"/>
              </p:ext>
            </p:extLst>
          </p:nvPr>
        </p:nvGraphicFramePr>
        <p:xfrm>
          <a:off x="523875" y="809625"/>
          <a:ext cx="78406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840663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34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3687</TotalTime>
  <Words>1062</Words>
  <Application>Microsoft Office PowerPoint</Application>
  <PresentationFormat>全屏显示(4:3)</PresentationFormat>
  <Paragraphs>102</Paragraphs>
  <Slides>40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等线</vt:lpstr>
      <vt:lpstr>华文隶书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4_Office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180</cp:revision>
  <dcterms:created xsi:type="dcterms:W3CDTF">2020-06-24T23:10:14Z</dcterms:created>
  <dcterms:modified xsi:type="dcterms:W3CDTF">2021-01-22T02:27:57Z</dcterms:modified>
</cp:coreProperties>
</file>